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handoutMasterIdLst>
    <p:handoutMasterId r:id="rId17"/>
  </p:handoutMasterIdLst>
  <p:sldIdLst>
    <p:sldId id="256" r:id="rId3"/>
    <p:sldId id="300" r:id="rId4"/>
    <p:sldId id="257" r:id="rId5"/>
    <p:sldId id="259" r:id="rId6"/>
    <p:sldId id="299" r:id="rId7"/>
    <p:sldId id="301" r:id="rId8"/>
    <p:sldId id="304" r:id="rId9"/>
    <p:sldId id="303" r:id="rId10"/>
    <p:sldId id="305" r:id="rId11"/>
    <p:sldId id="308" r:id="rId12"/>
    <p:sldId id="309" r:id="rId13"/>
    <p:sldId id="310" r:id="rId14"/>
    <p:sldId id="311" r:id="rId15"/>
    <p:sldId id="280" r:id="rId16"/>
  </p:sldIdLst>
  <p:sldSz cx="9144000" cy="6858000" type="screen4x3"/>
  <p:notesSz cx="6858000" cy="99472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88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7" autoAdjust="0"/>
  </p:normalViewPr>
  <p:slideViewPr>
    <p:cSldViewPr>
      <p:cViewPr varScale="1">
        <p:scale>
          <a:sx n="106" d="100"/>
          <a:sy n="106" d="100"/>
        </p:scale>
        <p:origin x="168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2F8E4034-5A0D-47C3-BD94-9D88C81F771B}" type="datetimeFigureOut">
              <a:rPr lang="cs-CZ" smtClean="0"/>
              <a:t>10. 4. 2017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9354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3852" y="9449354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347BEF1-0E1B-4728-A1F5-98CC7BF9B9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089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tránka prezen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717032"/>
            <a:ext cx="7772400" cy="1008112"/>
          </a:xfrm>
        </p:spPr>
        <p:txBody>
          <a:bodyPr anchor="ctr" anchorCtr="0">
            <a:noAutofit/>
          </a:bodyPr>
          <a:lstStyle>
            <a:lvl1pPr>
              <a:defRPr sz="40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772744"/>
            <a:ext cx="6400800" cy="960512"/>
          </a:xfrm>
        </p:spPr>
        <p:txBody>
          <a:bodyPr>
            <a:no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3008313" cy="742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692695"/>
            <a:ext cx="5111750" cy="51125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3701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92695"/>
            <a:ext cx="5486400" cy="40348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458618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458618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67544" y="3573016"/>
            <a:ext cx="8229600" cy="1143000"/>
          </a:xfrm>
        </p:spPr>
        <p:txBody>
          <a:bodyPr>
            <a:noAutofit/>
          </a:bodyPr>
          <a:lstStyle>
            <a:lvl1pPr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Poděkování / Kontakt…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6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9320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6657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2988543" y="6308551"/>
            <a:ext cx="3815705" cy="287337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988543" y="6595888"/>
            <a:ext cx="3815705" cy="262112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8B4F-0999-43E7-A159-EE6A04ECB7C3}" type="datetimeFigureOut">
              <a:rPr lang="cs-CZ" smtClean="0"/>
              <a:pPr/>
              <a:t>10. 4. 2017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1022-6DD4-43F9-80A7-C9E0AFA2139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/>
        </p:nvSpPr>
        <p:spPr>
          <a:xfrm>
            <a:off x="7740352" y="6376243"/>
            <a:ext cx="792088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70A39-961D-4FCF-B815-1711BD1F564E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7EC47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rgbClr val="7EC47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Picture 2" descr="C:\Users\tygl\Dropbox\Work\CZU_Sablony\PrezData\fappz_sablona_page2.jpg"/>
          <p:cNvPicPr>
            <a:picLocks noChangeAspect="1" noChangeArrowheads="1"/>
          </p:cNvPicPr>
          <p:nvPr userDrawn="1"/>
        </p:nvPicPr>
        <p:blipFill>
          <a:blip r:embed="rId4" cstate="print"/>
          <a:stretch>
            <a:fillRect/>
          </a:stretch>
        </p:blipFill>
        <p:spPr bwMode="auto">
          <a:xfrm>
            <a:off x="0" y="1"/>
            <a:ext cx="9143996" cy="685799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752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číslo snímku 5"/>
          <p:cNvSpPr txBox="1">
            <a:spLocks/>
          </p:cNvSpPr>
          <p:nvPr/>
        </p:nvSpPr>
        <p:spPr>
          <a:xfrm>
            <a:off x="7740352" y="6376243"/>
            <a:ext cx="792088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70A39-961D-4FCF-B815-1711BD1F564E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7EC47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rgbClr val="7EC47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C:\Users\tygl\Dropbox\Work\CZU_Sablony\PrezData\fappz_sablona_page2.jp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9C884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zp.cz/cgi-bin/aps_cacheWEB.sh?VSS_SERV=ZVWSBJFND" TargetMode="External"/><Relationship Id="rId2" Type="http://schemas.openxmlformats.org/officeDocument/2006/relationships/hyperlink" Target="http://www.justice.cz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755576" y="3429000"/>
            <a:ext cx="7772400" cy="1008112"/>
          </a:xfrm>
        </p:spPr>
        <p:txBody>
          <a:bodyPr/>
          <a:lstStyle/>
          <a:p>
            <a:r>
              <a:rPr lang="cs-CZ" dirty="0" smtClean="0"/>
              <a:t>Finanční řízení grantů</a:t>
            </a:r>
            <a:br>
              <a:rPr lang="cs-CZ" dirty="0" smtClean="0"/>
            </a:br>
            <a:r>
              <a:rPr lang="cs-CZ" dirty="0" smtClean="0"/>
              <a:t>IGA</a:t>
            </a:r>
            <a:endParaRPr lang="cs-CZ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31640" y="4653136"/>
            <a:ext cx="6400800" cy="1680592"/>
          </a:xfrm>
        </p:spPr>
        <p:txBody>
          <a:bodyPr/>
          <a:lstStyle/>
          <a:p>
            <a:r>
              <a:rPr lang="cs-CZ" dirty="0" smtClean="0"/>
              <a:t>10. 4. 2017</a:t>
            </a:r>
          </a:p>
          <a:p>
            <a:r>
              <a:rPr lang="cs-CZ" dirty="0" smtClean="0"/>
              <a:t>Martin Prajer, tajemník</a:t>
            </a:r>
          </a:p>
          <a:p>
            <a:r>
              <a:rPr lang="cs-CZ" dirty="0" smtClean="0"/>
              <a:t>prajer@fld.czu.cz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64020" cy="57606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2. </a:t>
            </a:r>
            <a:r>
              <a:rPr lang="cs-CZ" dirty="0"/>
              <a:t>Způsoby čerpání </a:t>
            </a:r>
            <a:r>
              <a:rPr lang="cs-CZ" dirty="0"/>
              <a:t>prostředků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funds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908025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Nákupy za hotové: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pouze do 10.000,- Kč vč. DPH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pouze ve výjimečných případech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vždy mám doklad o zaplacení s uvedením předmětu plnění a identifikací prodávajícího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Čerpání prostředků: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vždy vyhotovím objednávku v </a:t>
            </a:r>
            <a:r>
              <a:rPr lang="cs-CZ" sz="2400" dirty="0" err="1" smtClean="0"/>
              <a:t>Magionu</a:t>
            </a:r>
            <a:r>
              <a:rPr lang="cs-CZ" sz="2400" dirty="0" smtClean="0"/>
              <a:t>, kterou schválí příkazce operace a správce rozpočtu na daném pracovišti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požaduji dodací list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faktura obsahuje </a:t>
            </a:r>
            <a:r>
              <a:rPr lang="cs-CZ" sz="2400" dirty="0" smtClean="0"/>
              <a:t>předmět plnění, počty kusů, datum zdanitelného plnění je datem, který následuje po datu vystavení objednávky</a:t>
            </a:r>
            <a:endParaRPr lang="cs-CZ" sz="2400" dirty="0"/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3201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4624"/>
            <a:ext cx="8686800" cy="57606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2. </a:t>
            </a:r>
            <a:r>
              <a:rPr lang="cs-CZ" dirty="0"/>
              <a:t>Způsoby čerpání </a:t>
            </a:r>
            <a:r>
              <a:rPr lang="cs-CZ" dirty="0"/>
              <a:t>prostředků -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funds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908025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Cestovné studenti ve formě </a:t>
            </a:r>
            <a:r>
              <a:rPr lang="cs-CZ" sz="2400" dirty="0"/>
              <a:t>stipendií (</a:t>
            </a:r>
            <a:r>
              <a:rPr lang="cs-CZ" sz="2400" dirty="0" err="1"/>
              <a:t>travel</a:t>
            </a:r>
            <a:r>
              <a:rPr lang="cs-CZ" sz="2400" dirty="0"/>
              <a:t> </a:t>
            </a:r>
            <a:r>
              <a:rPr lang="cs-CZ" sz="2400" dirty="0" err="1"/>
              <a:t>costs</a:t>
            </a:r>
            <a:r>
              <a:rPr lang="cs-CZ" sz="2400" dirty="0"/>
              <a:t> </a:t>
            </a:r>
            <a:r>
              <a:rPr lang="cs-CZ" sz="2400" dirty="0" err="1" smtClean="0"/>
              <a:t>students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vždy zpracuji doklad o cestě – viz vzor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Cestovné </a:t>
            </a:r>
            <a:r>
              <a:rPr lang="cs-CZ" sz="2400" dirty="0"/>
              <a:t>zaměstnanci (</a:t>
            </a:r>
            <a:r>
              <a:rPr lang="cs-CZ" sz="2400" dirty="0" err="1"/>
              <a:t>travel</a:t>
            </a:r>
            <a:r>
              <a:rPr lang="cs-CZ" sz="2400" dirty="0"/>
              <a:t> </a:t>
            </a:r>
            <a:r>
              <a:rPr lang="cs-CZ" sz="2400" dirty="0" err="1"/>
              <a:t>costs</a:t>
            </a:r>
            <a:r>
              <a:rPr lang="cs-CZ" sz="2400" dirty="0"/>
              <a:t> </a:t>
            </a:r>
            <a:r>
              <a:rPr lang="cs-CZ" sz="2400" dirty="0" err="1" smtClean="0"/>
              <a:t>staff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vždy vyplnění cestovné  příkaz a vyúčtování služební cesty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Každá služební cesta by měla být písemně schválena vedoucím pracoviště</a:t>
            </a:r>
            <a:r>
              <a:rPr lang="cs-CZ" sz="2400" dirty="0" smtClean="0"/>
              <a:t>! </a:t>
            </a:r>
            <a:r>
              <a:rPr lang="cs-CZ" sz="2400" i="1" dirty="0"/>
              <a:t>E</a:t>
            </a:r>
            <a:r>
              <a:rPr lang="en-US" sz="2400" i="1" dirty="0" smtClean="0"/>
              <a:t>ach </a:t>
            </a:r>
            <a:r>
              <a:rPr lang="en-US" sz="2400" i="1" dirty="0"/>
              <a:t>journey must be authorized the head</a:t>
            </a:r>
            <a:r>
              <a:rPr lang="cs-CZ" sz="2400" i="1" dirty="0" smtClean="0"/>
              <a:t>!</a:t>
            </a:r>
            <a:endParaRPr lang="cs-CZ" sz="2400" i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77" y="4000317"/>
            <a:ext cx="8047046" cy="285768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901" y="5851425"/>
            <a:ext cx="8566533" cy="91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45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2. </a:t>
            </a:r>
            <a:r>
              <a:rPr lang="cs-CZ" dirty="0"/>
              <a:t>Způsoby čerpání prostředků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67304" y="692696"/>
            <a:ext cx="8809392" cy="5615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300" dirty="0" smtClean="0"/>
              <a:t>Průběh čerpání prostředků: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300" i="1" dirty="0" smtClean="0"/>
              <a:t>„Projekt se řeší kontinuálně.“</a:t>
            </a:r>
          </a:p>
          <a:p>
            <a:pPr>
              <a:spcBef>
                <a:spcPts val="0"/>
              </a:spcBef>
            </a:pPr>
            <a:r>
              <a:rPr lang="cs-CZ" sz="2300" dirty="0" smtClean="0"/>
              <a:t>první </a:t>
            </a:r>
            <a:r>
              <a:rPr lang="cs-CZ" sz="2300" dirty="0" smtClean="0"/>
              <a:t>čerpání lze realizovat po přidělení projektu a nákladových vláčků – účetní zakázky </a:t>
            </a:r>
            <a:r>
              <a:rPr lang="cs-CZ" sz="2300" dirty="0" smtClean="0"/>
              <a:t>;</a:t>
            </a:r>
          </a:p>
          <a:p>
            <a:pPr lvl="1">
              <a:spcBef>
                <a:spcPts val="0"/>
              </a:spcBef>
            </a:pPr>
            <a:r>
              <a:rPr lang="en-US" sz="1600" i="1" dirty="0"/>
              <a:t>Each document must include the number of contract accounts 43150/1312/3147</a:t>
            </a:r>
            <a:endParaRPr lang="cs-CZ" sz="1600" i="1" dirty="0" smtClean="0"/>
          </a:p>
          <a:p>
            <a:pPr>
              <a:spcBef>
                <a:spcPts val="0"/>
              </a:spcBef>
            </a:pPr>
            <a:r>
              <a:rPr lang="cs-CZ" sz="2300" dirty="0" smtClean="0"/>
              <a:t>mzdové prostředky a stipendia čerpán průběžně podle skutečnosti, které odpovídá času a provedené činnosti na projektu v daném měsíci</a:t>
            </a:r>
            <a:r>
              <a:rPr lang="cs-CZ" sz="2300" dirty="0" smtClean="0"/>
              <a:t>;</a:t>
            </a:r>
          </a:p>
          <a:p>
            <a:pPr lvl="1">
              <a:spcBef>
                <a:spcPts val="0"/>
              </a:spcBef>
            </a:pPr>
            <a:r>
              <a:rPr lang="en-US" sz="2000" i="1" dirty="0"/>
              <a:t>Salaries and stipends are paid continually</a:t>
            </a:r>
            <a:endParaRPr lang="cs-CZ" sz="2000" i="1" dirty="0" smtClean="0"/>
          </a:p>
          <a:p>
            <a:pPr>
              <a:spcBef>
                <a:spcPts val="0"/>
              </a:spcBef>
            </a:pPr>
            <a:r>
              <a:rPr lang="cs-CZ" sz="2300" dirty="0" smtClean="0"/>
              <a:t>vyúčtování cestovného předkládám do 10-ti dnů po ukončení cesty</a:t>
            </a:r>
          </a:p>
          <a:p>
            <a:pPr>
              <a:spcBef>
                <a:spcPts val="0"/>
              </a:spcBef>
            </a:pPr>
            <a:r>
              <a:rPr lang="cs-CZ" sz="2300" dirty="0" smtClean="0"/>
              <a:t>poslední čerpání s ohledem na uzavření projektu k 31. 12. se doporučuje provádět do 30. </a:t>
            </a:r>
            <a:r>
              <a:rPr lang="cs-CZ" sz="2300" dirty="0" smtClean="0"/>
              <a:t>10.;</a:t>
            </a:r>
          </a:p>
          <a:p>
            <a:pPr lvl="1">
              <a:spcBef>
                <a:spcPts val="0"/>
              </a:spcBef>
            </a:pPr>
            <a:r>
              <a:rPr lang="en-US" sz="2000" i="1" dirty="0"/>
              <a:t>Financial transactions can be realized </a:t>
            </a:r>
            <a:r>
              <a:rPr lang="en-US" sz="2000" i="1" dirty="0" smtClean="0"/>
              <a:t>to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Oct</a:t>
            </a:r>
            <a:r>
              <a:rPr lang="cs-CZ" sz="2000" i="1" dirty="0" smtClean="0"/>
              <a:t>. 30.</a:t>
            </a:r>
            <a:endParaRPr lang="cs-CZ" sz="2000" i="1" dirty="0" smtClean="0"/>
          </a:p>
          <a:p>
            <a:pPr>
              <a:spcBef>
                <a:spcPts val="0"/>
              </a:spcBef>
            </a:pPr>
            <a:r>
              <a:rPr lang="cs-CZ" sz="2300" dirty="0" smtClean="0"/>
              <a:t>jednorázové vyčerpání prostředků zejména za mzdy a stipendia  na konci roku resp. v listopadu nemůže odpovídat obecným zásadám systematické a kontinuální vědecké práce.</a:t>
            </a:r>
          </a:p>
          <a:p>
            <a:pPr>
              <a:spcBef>
                <a:spcPts val="0"/>
              </a:spcBef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139883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3. Shrnutí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67304" y="692696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cs-CZ" sz="2400" dirty="0" smtClean="0"/>
              <a:t>Prostředky na IGA čerpejte v souladu se schváleným rozpočtem projektu.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Prostředky čerpejte kontinuálně, stipendia a mzdy vyplácejte podle skutečně provedené práce v daném měsíci.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Vždy k faktuře za materiál, služby, apod. přikládejte objednávku a dodací list.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Cesty musí být schváleny a jejich vyúčtování předkládejte do 10-ti dnů od skončení.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Vše konzultujte s Vaším řešitelem, asistentkou katedry.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Nebojte se přijít za tajemníkem, je tu pro Vás.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9098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67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7920880" cy="52439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IGA hospodaří s prostředky ze státního rozpočtu.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IGA is subsidized by the state budget</a:t>
            </a:r>
            <a:endParaRPr lang="cs-CZ" sz="2400" i="1" dirty="0" smtClean="0"/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Odpovědnost </a:t>
            </a:r>
            <a:r>
              <a:rPr lang="cs-CZ" sz="2400" dirty="0" smtClean="0"/>
              <a:t>za správnost čerpání prostředků nemá primárně fakulta, ale řešitel.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i="1" dirty="0" smtClean="0"/>
              <a:t>H</a:t>
            </a:r>
            <a:r>
              <a:rPr lang="en-US" sz="2400" i="1" dirty="0" err="1" smtClean="0"/>
              <a:t>ead</a:t>
            </a:r>
            <a:r>
              <a:rPr lang="en-US" sz="2400" i="1" dirty="0" smtClean="0"/>
              <a:t> </a:t>
            </a:r>
            <a:r>
              <a:rPr lang="en-US" sz="2400" i="1" dirty="0"/>
              <a:t>of the </a:t>
            </a:r>
            <a:r>
              <a:rPr lang="en-US" sz="2400" i="1" dirty="0" smtClean="0"/>
              <a:t>project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is</a:t>
            </a:r>
            <a:r>
              <a:rPr lang="cs-CZ" sz="2400" i="1" dirty="0" smtClean="0"/>
              <a:t> r</a:t>
            </a:r>
            <a:r>
              <a:rPr lang="en-US" sz="2400" i="1" dirty="0" err="1" smtClean="0"/>
              <a:t>esponsible</a:t>
            </a:r>
            <a:r>
              <a:rPr lang="cs-CZ" sz="2400" i="1" dirty="0" smtClean="0"/>
              <a:t>,</a:t>
            </a:r>
            <a:r>
              <a:rPr lang="en-US" sz="2400" i="1" dirty="0" smtClean="0"/>
              <a:t> </a:t>
            </a:r>
            <a:r>
              <a:rPr lang="en-US" sz="2400" i="1" dirty="0"/>
              <a:t>not </a:t>
            </a:r>
            <a:r>
              <a:rPr lang="en-US" sz="2400" i="1" dirty="0" err="1" smtClean="0"/>
              <a:t>fakulty</a:t>
            </a:r>
            <a:r>
              <a:rPr lang="cs-CZ" sz="2400" i="1" dirty="0" smtClean="0"/>
              <a:t>.</a:t>
            </a:r>
            <a:endParaRPr lang="cs-CZ" sz="2400" i="1" dirty="0" smtClean="0"/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Pokuty </a:t>
            </a:r>
            <a:r>
              <a:rPr lang="cs-CZ" sz="2400" dirty="0" smtClean="0"/>
              <a:t>za porušení rozpočtové kázně hradí fakulta, ale fakulta jako řádný hospodář musí škodu – pokutu vymáhat po tom, kdo ji způsobil.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Prosím, když nebudete vědět co a jak zaúčtovat pořídit, přijďte do </a:t>
            </a:r>
            <a:r>
              <a:rPr lang="cs-CZ" sz="2400" dirty="0" smtClean="0"/>
              <a:t>L119 </a:t>
            </a:r>
            <a:r>
              <a:rPr lang="cs-CZ" sz="2400" dirty="0" smtClean="0"/>
              <a:t>nebo za asistentkou na katedře. </a:t>
            </a: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You can always come to the Faculty </a:t>
            </a:r>
            <a:r>
              <a:rPr lang="en-US" sz="2400" i="1" dirty="0" smtClean="0"/>
              <a:t>Secretary</a:t>
            </a:r>
            <a:r>
              <a:rPr lang="cs-CZ" sz="2400" i="1" dirty="0" smtClean="0"/>
              <a:t> – </a:t>
            </a:r>
            <a:r>
              <a:rPr lang="cs-CZ" sz="2400" i="1" dirty="0" err="1" smtClean="0"/>
              <a:t>office</a:t>
            </a:r>
            <a:r>
              <a:rPr lang="cs-CZ" sz="2400" i="1" dirty="0" smtClean="0"/>
              <a:t> L119.</a:t>
            </a:r>
            <a:endParaRPr lang="cs-CZ" sz="2400" i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88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124744"/>
            <a:ext cx="7920880" cy="4393183"/>
          </a:xfrm>
        </p:spPr>
        <p:txBody>
          <a:bodyPr>
            <a:noAutofit/>
          </a:bodyPr>
          <a:lstStyle/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cs-CZ" sz="2400" dirty="0" smtClean="0"/>
              <a:t>Vnitřní předpisy a finanční kontrola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cs-CZ" sz="2400" dirty="0" smtClean="0"/>
              <a:t>Způsoby čerpání prostředků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cs-CZ" sz="2400" dirty="0" smtClean="0"/>
              <a:t>Shrnutí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1. Vnitřní </a:t>
            </a:r>
            <a:r>
              <a:rPr lang="cs-CZ" dirty="0"/>
              <a:t>předpisy - 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regulations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025"/>
            <a:ext cx="8363272" cy="352908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Char char="-"/>
            </a:pPr>
            <a:endParaRPr lang="cs-CZ" sz="24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cs-CZ" sz="2400" dirty="0" smtClean="0"/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623366"/>
            <a:ext cx="8809392" cy="5545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cs-CZ" sz="2400" dirty="0" smtClean="0"/>
              <a:t>Statut IGA FLD Hlava II odst. 7.;  8.; 14.</a:t>
            </a:r>
          </a:p>
          <a:p>
            <a:pPr lvl="1" indent="-342900">
              <a:spcBef>
                <a:spcPts val="600"/>
              </a:spcBef>
              <a:buFontTx/>
              <a:buChar char="-"/>
            </a:pPr>
            <a:r>
              <a:rPr lang="cs-CZ" sz="2000" dirty="0" smtClean="0"/>
              <a:t>podíl osobních nákladů (mezd a stipendií) studentů řešitelů více než 60 %</a:t>
            </a:r>
          </a:p>
          <a:p>
            <a:pPr lvl="1" indent="-342900">
              <a:spcBef>
                <a:spcPts val="600"/>
              </a:spcBef>
              <a:buFontTx/>
              <a:buChar char="-"/>
            </a:pPr>
            <a:r>
              <a:rPr lang="cs-CZ" sz="2000" dirty="0" smtClean="0"/>
              <a:t>čerpání prostředků je možné pouze na vědeckou nebo výzkumnou práci</a:t>
            </a:r>
          </a:p>
          <a:p>
            <a:pPr lvl="1" indent="-342900">
              <a:spcBef>
                <a:spcPts val="600"/>
              </a:spcBef>
              <a:buFontTx/>
              <a:buChar char="-"/>
            </a:pPr>
            <a:r>
              <a:rPr lang="cs-CZ" sz="2000" dirty="0" smtClean="0"/>
              <a:t>uchazeč odpovídá za správné vedení účetnictví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cs-CZ" sz="2400" dirty="0" smtClean="0"/>
              <a:t>Směrnice kvestora č. 1/2012 Finanční kontrola – vnitřní kontrolní systém</a:t>
            </a:r>
          </a:p>
          <a:p>
            <a:pPr marL="457200" lvl="1" indent="-342900">
              <a:spcBef>
                <a:spcPts val="600"/>
              </a:spcBef>
              <a:buFontTx/>
              <a:buChar char="-"/>
            </a:pPr>
            <a:r>
              <a:rPr lang="cs-CZ" sz="2000" dirty="0" smtClean="0">
                <a:solidFill>
                  <a:srgbClr val="1D1B10"/>
                </a:solidFill>
              </a:rPr>
              <a:t>Čl. 3 odst. 7 určení příkazce operace (vedoucí pracoviště) a správce rozpočtu (asistentka katedry)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cs-CZ" sz="2400" dirty="0" smtClean="0"/>
              <a:t>Směrnice rektora č. </a:t>
            </a:r>
            <a:r>
              <a:rPr lang="cs-CZ" sz="2400" dirty="0"/>
              <a:t>2/2016 Zásady a postup pro přihlašování, evidenci a </a:t>
            </a:r>
            <a:r>
              <a:rPr lang="cs-CZ" sz="2400" dirty="0" smtClean="0"/>
              <a:t>vyúčtování externích </a:t>
            </a:r>
            <a:r>
              <a:rPr lang="cs-CZ" sz="2400" dirty="0"/>
              <a:t>grantů a </a:t>
            </a:r>
            <a:r>
              <a:rPr lang="cs-CZ" sz="2400" dirty="0" smtClean="0"/>
              <a:t>projektů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cs-CZ" sz="2400" dirty="0" smtClean="0"/>
              <a:t>Směrnice </a:t>
            </a:r>
            <a:r>
              <a:rPr lang="cs-CZ" sz="2400" dirty="0"/>
              <a:t>kvestora č. 4/2013 Oběh účetních </a:t>
            </a:r>
            <a:r>
              <a:rPr lang="cs-CZ" sz="2400" dirty="0" smtClean="0"/>
              <a:t>dokladů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cs-CZ" sz="2400" dirty="0" smtClean="0"/>
              <a:t>Směrnice </a:t>
            </a:r>
            <a:r>
              <a:rPr lang="cs-CZ" sz="2400" dirty="0"/>
              <a:t>kvestora č. 7/2012 Cestovní náhrady</a:t>
            </a:r>
          </a:p>
          <a:p>
            <a:pPr marL="457200" indent="-457200">
              <a:spcBef>
                <a:spcPts val="0"/>
              </a:spcBef>
              <a:buFont typeface="+mj-lt"/>
              <a:buAutoNum type="alphaUcPeriod"/>
            </a:pPr>
            <a:endParaRPr lang="cs-CZ" sz="2400" dirty="0"/>
          </a:p>
          <a:p>
            <a:pPr marL="457200" indent="-457200">
              <a:spcBef>
                <a:spcPts val="0"/>
              </a:spcBef>
              <a:buFont typeface="+mj-lt"/>
              <a:buAutoNum type="alphaUcPeriod"/>
            </a:pPr>
            <a:endParaRPr lang="cs-CZ" sz="24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cs-CZ" sz="2400" dirty="0" smtClean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2222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1. Vnitřní </a:t>
            </a:r>
            <a:r>
              <a:rPr lang="cs-CZ" dirty="0"/>
              <a:t>předpisy - 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regulations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908025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Finanční kontrola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Odpovědnost  při správě veřejných příjmů je upravena § 11 a § 12 </a:t>
            </a:r>
            <a:r>
              <a:rPr lang="cs-CZ" sz="2400" dirty="0" smtClean="0"/>
              <a:t>vyhlášky č</a:t>
            </a:r>
            <a:r>
              <a:rPr lang="cs-CZ" sz="2400" dirty="0"/>
              <a:t>. 416/2004 Sb. s tím, že se zejména klade důraz na: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prověření </a:t>
            </a:r>
            <a:r>
              <a:rPr lang="cs-CZ" sz="2400" dirty="0"/>
              <a:t>souladu operace s právními předpisy a stanovenými cíli a úkoly,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dodržení </a:t>
            </a:r>
            <a:r>
              <a:rPr lang="cs-CZ" sz="2400" dirty="0"/>
              <a:t>kritérií hospodárnosti, efektivnosti a účelnosti,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doložení </a:t>
            </a:r>
            <a:r>
              <a:rPr lang="cs-CZ" sz="2400" dirty="0"/>
              <a:t>operace věcně správnými a úplnými podklady,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odpovědnost </a:t>
            </a:r>
            <a:r>
              <a:rPr lang="cs-CZ" sz="2400" dirty="0"/>
              <a:t>za výši a splatnost </a:t>
            </a:r>
            <a:r>
              <a:rPr lang="cs-CZ" sz="2400" dirty="0" smtClean="0"/>
              <a:t>nároku</a:t>
            </a:r>
            <a:r>
              <a:rPr lang="cs-CZ" sz="2400" dirty="0" smtClean="0"/>
              <a:t>.</a:t>
            </a:r>
          </a:p>
          <a:p>
            <a:pPr>
              <a:spcBef>
                <a:spcPts val="0"/>
              </a:spcBef>
            </a:pPr>
            <a:endParaRPr lang="cs-CZ" sz="24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Všeobecné podmínky čerpání projektů IGA</a:t>
            </a:r>
            <a:endParaRPr lang="cs-CZ" sz="24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cs-CZ" sz="2400" dirty="0" smtClean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1552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36028" cy="57606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2. </a:t>
            </a:r>
            <a:r>
              <a:rPr lang="cs-CZ" dirty="0"/>
              <a:t>Způsoby čerpání </a:t>
            </a:r>
            <a:r>
              <a:rPr lang="cs-CZ" dirty="0"/>
              <a:t>prostředků -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funds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908025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cs-CZ" sz="2400" dirty="0" smtClean="0"/>
              <a:t>Každý uchazeč sestavil rozpočet</a:t>
            </a:r>
            <a:endParaRPr lang="cs-CZ" sz="24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398154"/>
            <a:ext cx="6394621" cy="444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4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67304" y="764704"/>
            <a:ext cx="8809392" cy="597666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cs-CZ" sz="2400" dirty="0" smtClean="0"/>
              <a:t>Veřejná vysoká škola v hlavní činnosti tj. i v případě prostředků na IGA vždy účtuje pořizovací cenu v Kč včetně DPH.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cs-CZ" sz="24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cs-CZ" sz="2400" i="1" dirty="0" smtClean="0"/>
              <a:t>Limit pro investice je 40.000 Kč vč. DPH u DHM a 60.000,- Kč vč. DPH u DNHM (např. software). Prostředky určené na IGA nejsou prostředky na investice.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cs-CZ" sz="2400" dirty="0" smtClean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cs-CZ" sz="2400" dirty="0" smtClean="0"/>
              <a:t>Na každém dokladu uvádějte příslušné číslo nákladového vláčku – účetní zakázky, na kterém byly alokovány prostředky na Váš projekt. 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cs-CZ" sz="24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cs-CZ" sz="2400" dirty="0" smtClean="0"/>
              <a:t>Účetním dokladem pro případ čerpání prostředků může být: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Zálohová faktura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Faktura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Pokladní účtenka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Příjmový a výdajový pokladní doklad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400" dirty="0" smtClean="0"/>
              <a:t>Příkazy k výplatě stipendií a mezd</a:t>
            </a:r>
            <a:endParaRPr lang="cs-CZ" sz="24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28857" y="46114"/>
            <a:ext cx="893602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9C8849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cs-CZ" dirty="0" smtClean="0"/>
              <a:t>2. Způsoby čerpání prostředků - Use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funds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037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4624"/>
            <a:ext cx="8964488" cy="57606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2. </a:t>
            </a:r>
            <a:r>
              <a:rPr lang="cs-CZ" dirty="0"/>
              <a:t>Způsoby čerpání </a:t>
            </a:r>
            <a:r>
              <a:rPr lang="cs-CZ" dirty="0"/>
              <a:t>prostředků -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funds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908025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Účetní doklady jsou průkazné účetní záznamy, které v souladu s § 11 zákona o účetnictví </a:t>
            </a:r>
            <a:r>
              <a:rPr lang="cs-CZ" sz="2400" dirty="0" smtClean="0"/>
              <a:t>musí obsahovat</a:t>
            </a:r>
            <a:r>
              <a:rPr lang="cs-CZ" sz="2400" dirty="0"/>
              <a:t>: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označení </a:t>
            </a:r>
            <a:r>
              <a:rPr lang="cs-CZ" sz="2400" dirty="0"/>
              <a:t>účetního </a:t>
            </a:r>
            <a:r>
              <a:rPr lang="cs-CZ" sz="2400" dirty="0" smtClean="0"/>
              <a:t>dokladu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	</a:t>
            </a:r>
            <a:r>
              <a:rPr lang="cs-CZ" sz="2400" dirty="0" smtClean="0"/>
              <a:t>(pořadové číslo, název </a:t>
            </a:r>
            <a:r>
              <a:rPr lang="cs-CZ" sz="2400" dirty="0" smtClean="0"/>
              <a:t>dokladu (</a:t>
            </a:r>
            <a:r>
              <a:rPr lang="cs-CZ" sz="2400" dirty="0" smtClean="0"/>
              <a:t>faktura, příjmový/výdajový 	pokladní doklad</a:t>
            </a:r>
            <a:r>
              <a:rPr lang="cs-CZ" sz="2400" dirty="0" smtClean="0"/>
              <a:t>));</a:t>
            </a: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 smtClean="0"/>
              <a:t>obsah </a:t>
            </a:r>
            <a:r>
              <a:rPr lang="cs-CZ" sz="2400" dirty="0"/>
              <a:t>účetního případu a jeho </a:t>
            </a:r>
            <a:r>
              <a:rPr lang="cs-CZ" sz="2400" dirty="0" smtClean="0"/>
              <a:t>účastníky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cs-CZ" sz="2400" dirty="0"/>
              <a:t>	</a:t>
            </a:r>
            <a:r>
              <a:rPr lang="cs-CZ" sz="2400" dirty="0" smtClean="0"/>
              <a:t>(předmět plnění + označení dodavatele a odběratele (název, 	sídlo-adresa, IČ, DIČ; </a:t>
            </a:r>
            <a:r>
              <a:rPr lang="cs-CZ" sz="2400" dirty="0" smtClean="0">
                <a:hlinkClick r:id="rId2"/>
              </a:rPr>
              <a:t>www.justice.cz</a:t>
            </a:r>
            <a:r>
              <a:rPr lang="cs-CZ" sz="2400" dirty="0"/>
              <a:t>; </a:t>
            </a:r>
            <a:r>
              <a:rPr lang="cs-CZ" sz="2400" dirty="0">
                <a:hlinkClick r:id="rId3"/>
              </a:rPr>
              <a:t>https://</a:t>
            </a:r>
            <a:r>
              <a:rPr lang="cs-CZ" sz="2400" dirty="0" smtClean="0">
                <a:hlinkClick r:id="rId3"/>
              </a:rPr>
              <a:t>www.rzp.cz/cgi-	bin/</a:t>
            </a:r>
            <a:r>
              <a:rPr lang="cs-CZ" sz="2400" dirty="0" err="1" smtClean="0">
                <a:hlinkClick r:id="rId3"/>
              </a:rPr>
              <a:t>aps_cacheWEB.sh?VSS_SERV</a:t>
            </a:r>
            <a:r>
              <a:rPr lang="cs-CZ" sz="2400" dirty="0" smtClean="0">
                <a:hlinkClick r:id="rId3"/>
              </a:rPr>
              <a:t>=ZVWSBJFND</a:t>
            </a:r>
            <a:r>
              <a:rPr lang="cs-CZ" sz="2400" dirty="0" smtClean="0"/>
              <a:t>);</a:t>
            </a: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 smtClean="0"/>
              <a:t>peněžní </a:t>
            </a:r>
            <a:r>
              <a:rPr lang="cs-CZ" sz="2400" dirty="0"/>
              <a:t>částku nebo informaci o ceně za měrnou jednotku a vyjádření množství</a:t>
            </a:r>
            <a:r>
              <a:rPr lang="cs-CZ" sz="2400" dirty="0" smtClean="0"/>
              <a:t>;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2276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4624"/>
            <a:ext cx="9043532" cy="57606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cs-CZ" dirty="0" smtClean="0"/>
              <a:t>2. </a:t>
            </a:r>
            <a:r>
              <a:rPr lang="cs-CZ" dirty="0"/>
              <a:t>Způsoby čerpání </a:t>
            </a:r>
            <a:r>
              <a:rPr lang="cs-CZ" dirty="0"/>
              <a:t>prostředků -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funds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234140" y="908025"/>
            <a:ext cx="8809392" cy="4656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Účetní doklady jsou průkazné účetní záznamy, které v souladu s § 11 zákona o účetnictví </a:t>
            </a:r>
            <a:r>
              <a:rPr lang="cs-CZ" sz="2400" dirty="0" smtClean="0"/>
              <a:t>musí obsahovat</a:t>
            </a:r>
            <a:r>
              <a:rPr lang="cs-CZ" sz="2400" dirty="0"/>
              <a:t>: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okamžik vyhotovení účetního dokladu;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okamžik uskutečnění účetního případu, není-li shodný s okamžikem vyhotovení dokladu;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 podpisový záznam osoby odpovědné za účetní případ a podpisový záznam osoby odpovědné za jeho zaúčtování podle § 33 odst. 4 zákona o účetnictví; 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k faktuře za dodávky materiálu, neinvestičního majetku, služeb je nutné vždy doložit dodací list;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nikdy neobjednám a neobchoduje s partnerem v úpadku nebo s partnerem, který je označen za nespolehlivého plátce daně.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272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D_5">
  <a:themeElements>
    <a:clrScheme name="Vlastní 2">
      <a:dk1>
        <a:srgbClr val="4B9846"/>
      </a:dk1>
      <a:lt1>
        <a:sysClr val="window" lastClr="FFFFFF"/>
      </a:lt1>
      <a:dk2>
        <a:srgbClr val="008000"/>
      </a:dk2>
      <a:lt2>
        <a:srgbClr val="EEECE1"/>
      </a:lt2>
      <a:accent1>
        <a:srgbClr val="669900"/>
      </a:accent1>
      <a:accent2>
        <a:srgbClr val="7AAF71"/>
      </a:accent2>
      <a:accent3>
        <a:srgbClr val="9BBB59"/>
      </a:accent3>
      <a:accent4>
        <a:srgbClr val="CFFF70"/>
      </a:accent4>
      <a:accent5>
        <a:srgbClr val="6DC44E"/>
      </a:accent5>
      <a:accent6>
        <a:srgbClr val="9CD86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í návrh">
  <a:themeElements>
    <a:clrScheme name="Vlastní 18">
      <a:dk1>
        <a:srgbClr val="1D1B10"/>
      </a:dk1>
      <a:lt1>
        <a:sysClr val="window" lastClr="FFFFFF"/>
      </a:lt1>
      <a:dk2>
        <a:srgbClr val="008000"/>
      </a:dk2>
      <a:lt2>
        <a:srgbClr val="EEECE1"/>
      </a:lt2>
      <a:accent1>
        <a:srgbClr val="669900"/>
      </a:accent1>
      <a:accent2>
        <a:srgbClr val="7AAF71"/>
      </a:accent2>
      <a:accent3>
        <a:srgbClr val="9BBB59"/>
      </a:accent3>
      <a:accent4>
        <a:srgbClr val="CFFF70"/>
      </a:accent4>
      <a:accent5>
        <a:srgbClr val="6DC44E"/>
      </a:accent5>
      <a:accent6>
        <a:srgbClr val="9CD86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FLD_C1_CZ</Template>
  <TotalTime>1107</TotalTime>
  <Words>928</Words>
  <Application>Microsoft Office PowerPoint</Application>
  <PresentationFormat>Předvádění na obrazovce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Wingdings</vt:lpstr>
      <vt:lpstr>FLD_5</vt:lpstr>
      <vt:lpstr>Vlastní návrh</vt:lpstr>
      <vt:lpstr>Finanční řízení grantů IGA</vt:lpstr>
      <vt:lpstr>Prezentace aplikace PowerPoint</vt:lpstr>
      <vt:lpstr>Obsah prezentace</vt:lpstr>
      <vt:lpstr>1. Vnitřní předpisy - Internal regulations</vt:lpstr>
      <vt:lpstr>1. Vnitřní předpisy - Internal regulations</vt:lpstr>
      <vt:lpstr>2. Způsoby čerpání prostředků - Use of funds</vt:lpstr>
      <vt:lpstr>Prezentace aplikace PowerPoint</vt:lpstr>
      <vt:lpstr>2. Způsoby čerpání prostředků - Use of funds</vt:lpstr>
      <vt:lpstr>2. Způsoby čerpání prostředků - Use of funds</vt:lpstr>
      <vt:lpstr>2. Způsoby čerpání prostředků Use of funds</vt:lpstr>
      <vt:lpstr>2. Způsoby čerpání prostředků - Use of funds</vt:lpstr>
      <vt:lpstr>2. Způsoby čerpání prostředků</vt:lpstr>
      <vt:lpstr>3. Shrnutí</vt:lpstr>
      <vt:lpstr>Děkuji za pozornost</vt:lpstr>
    </vt:vector>
  </TitlesOfParts>
  <Company>Česká zemědělská univerzita v Praze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Porada THP zaměstnanců fakulty</dc:title>
  <dc:creator>prajer</dc:creator>
  <cp:lastModifiedBy>prajer</cp:lastModifiedBy>
  <cp:revision>100</cp:revision>
  <cp:lastPrinted>2015-03-02T07:15:00Z</cp:lastPrinted>
  <dcterms:created xsi:type="dcterms:W3CDTF">2014-10-22T14:21:37Z</dcterms:created>
  <dcterms:modified xsi:type="dcterms:W3CDTF">2017-04-10T07:29:06Z</dcterms:modified>
</cp:coreProperties>
</file>