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sldIdLst>
    <p:sldId id="256" r:id="rId4"/>
    <p:sldId id="277" r:id="rId5"/>
    <p:sldId id="257" r:id="rId6"/>
    <p:sldId id="258" r:id="rId7"/>
    <p:sldId id="259" r:id="rId8"/>
    <p:sldId id="260" r:id="rId9"/>
    <p:sldId id="263" r:id="rId10"/>
    <p:sldId id="262" r:id="rId11"/>
    <p:sldId id="266" r:id="rId12"/>
    <p:sldId id="264" r:id="rId13"/>
    <p:sldId id="268" r:id="rId14"/>
    <p:sldId id="269" r:id="rId15"/>
    <p:sldId id="267" r:id="rId16"/>
    <p:sldId id="270" r:id="rId17"/>
    <p:sldId id="265" r:id="rId18"/>
    <p:sldId id="272" r:id="rId19"/>
    <p:sldId id="273" r:id="rId20"/>
    <p:sldId id="274" r:id="rId21"/>
    <p:sldId id="276" r:id="rId22"/>
  </p:sldIdLst>
  <p:sldSz cx="9144000" cy="6858000" type="screen4x3"/>
  <p:notesSz cx="6797675" cy="9928225"/>
  <p:defaultTextStyle>
    <a:defPPr>
      <a:defRPr lang="cs-CZ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7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A725A558-C5ED-4521-B28C-899353008160}">
          <p14:sldIdLst>
            <p14:sldId id="256"/>
            <p14:sldId id="277"/>
            <p14:sldId id="257"/>
            <p14:sldId id="258"/>
            <p14:sldId id="259"/>
            <p14:sldId id="260"/>
            <p14:sldId id="263"/>
            <p14:sldId id="262"/>
            <p14:sldId id="266"/>
            <p14:sldId id="264"/>
            <p14:sldId id="268"/>
            <p14:sldId id="269"/>
            <p14:sldId id="267"/>
            <p14:sldId id="270"/>
            <p14:sldId id="265"/>
            <p14:sldId id="272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8"/>
            <a:ext cx="7056784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733256"/>
            <a:ext cx="6696744" cy="3600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Příjmení Jméno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412776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1" cy="4824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2492897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5168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008112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20888"/>
            <a:ext cx="8229600" cy="381642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412777"/>
            <a:ext cx="2057400" cy="4824536"/>
          </a:xfrm>
        </p:spPr>
        <p:txBody>
          <a:bodyPr vert="eaVert"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12777"/>
            <a:ext cx="6019800" cy="482453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9FC18-1C73-4B26-AED7-39A0AFDEB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5C3120-64E0-48CA-914F-828A38D93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ACAA7-3982-45A2-BBF3-1BFA6CC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94E43-F010-4BD6-9AA4-7FBC4C74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130E28-C857-4F88-A142-41FF2301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61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A3F13-5E21-4EFC-97CE-E6BD4271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CDA419-6946-4A42-B506-09DB866F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B5C6AA-40E1-4FE8-A04C-5016FF7D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BE9E02-1BC8-4A9C-8CD9-C9021C6B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CE49F-C522-4D3D-B3D6-5394C7D2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21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8D9D9-73FE-4F22-8AA3-C27D8FCE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F31CFCD-60D0-4934-B729-A7D1440AE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CBBFA-BDF7-4BE6-8A11-31F6763E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C7E359-F50C-47A4-8E9B-4BEFADC1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1D8953-FA6B-4543-A5B0-B3CAF61B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5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84A00-106B-407D-A570-3686AEBC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5A49AD-BF7D-4253-B5E2-7C67795DD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D98613-6585-4585-B4A6-DB238423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ECCB69-F36C-486C-9525-445AFF6D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4DF8CD-ECA8-4A92-8D1A-3B48A490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E566FD-DF6B-4292-B227-525AD9C1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527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EFD7A-6A63-4A75-8035-2D335D3A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3C8268-024C-4C21-B9F9-423DB6F6E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21E2E3-6519-45F4-B9EF-F4B9887C9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4142B20-7A4E-426E-92D3-8A14229E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B54B2B-079B-45C2-B456-75AC19AF9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13608C-6219-493F-9D43-F8E5DD00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7E1ADF-4D5B-4B12-808C-8EEC2BC1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056EAB4-3AF3-4E65-9534-9D710F2B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9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F9D7E-C40D-4A78-AF80-B688A59E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F88092-99F4-483E-893D-C0875E53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ADAD4-A9FC-4227-B1CA-B5060C08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7A3D8B-8C61-47F9-9016-A2A14198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77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43608" y="4941167"/>
            <a:ext cx="6984776" cy="1152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C29547-D8AF-4D7E-9E46-3E65D0A5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9F99F-C3D8-4869-A377-1A96CD7E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90E651-2EFA-45B9-A622-E003FCE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568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3CCB5-96D6-40A0-AFB2-A2F66C05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1EE052-EB01-43A0-BFFE-17EFB5D6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E996A17-53BE-4A3C-A3BD-29CB91C30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0CAB91-6EF9-470A-8469-0C3333F7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4AE882-6963-40B9-BB8D-FFC35A22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E7E6F2-4A21-4F62-B763-7B443859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8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70487-A73D-413F-9FCC-779BBD35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1AF48E8-16CF-4EBB-853C-0151E81B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F8DD07-7443-47AE-BC72-66F547EC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5691E1-5FCF-450B-AFAB-7D8CA786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CB8194-D7B1-4F8A-8D80-D0571EE5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F45EAE-6842-45DD-A8AA-69542885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56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9D135-F8E2-49A1-977E-4E5837C3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E5F916-A932-43CC-96B4-AB5180A7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0956D-F17F-4FE5-AD18-6D38E8C1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D3BCC8-43C1-45C4-B833-4ABC50B9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DB57F-9F7C-40C7-9E6A-20717C01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72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3E19B1C-754D-43E9-A714-1FF9F251D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CE2B7B-3C6A-47C2-8298-BD47D220D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AE883-E321-4C93-A7ED-45B1140E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659696-8EA6-49FC-8387-BFD28260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676A1-3C3C-468F-B53F-C95556A4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135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77700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7"/>
            <a:ext cx="8229600" cy="114300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182728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416592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9"/>
            <a:ext cx="82296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214116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780928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214116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780928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7"/>
            <a:ext cx="8229600" cy="114300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39944" y="6356349"/>
            <a:ext cx="504056" cy="501651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algn="ctr"/>
            <a:fld id="{EECAD799-CADC-4245-990E-EDFAE05BC074}" type="slidenum">
              <a:rPr lang="cs-CZ" smtClean="0"/>
              <a:pPr algn="ctr"/>
              <a:t>‹#›</a:t>
            </a:fld>
            <a:endParaRPr lang="cs-CZ" dirty="0"/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3635896" y="332657"/>
            <a:ext cx="5040560" cy="360040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76" y="692151"/>
            <a:ext cx="4392613" cy="216570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11882" y="4941167"/>
            <a:ext cx="7432527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cs-CZ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60849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CE5EDA-B3F5-46F5-ABB6-05C1765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F9DE80-F989-479C-BAAC-5B0FBD3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2764B3-AB9C-4B14-B3F4-497D53162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428F-410E-461A-AEDE-42906375C83F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5561FC-4C38-451F-ABCE-B0F453EAC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E0308-375D-4D0E-9E5B-DAC9F8CB5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3217-93F2-4CBB-B53E-92A74C1FA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4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Metodologie výzkumu			2019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Romana Zachová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41277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Když nevyhledá….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08" y="2164711"/>
            <a:ext cx="5486400" cy="21240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3052" y="45811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neznamená, že žádné takové dokumenty v databázi nejsou.</a:t>
            </a:r>
          </a:p>
        </p:txBody>
      </p:sp>
    </p:spTree>
    <p:extLst>
      <p:ext uri="{BB962C8B-B14F-4D97-AF65-F5344CB8AC3E}">
        <p14:creationId xmlns:p14="http://schemas.microsoft.com/office/powerpoint/2010/main" val="292212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35091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Cvičení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84482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Kolik článků s IF má náš zaměstnanec, Jiří Dvořák, za rok 2016-2018?</a:t>
            </a:r>
          </a:p>
        </p:txBody>
      </p:sp>
    </p:spTree>
    <p:extLst>
      <p:ext uri="{BB962C8B-B14F-4D97-AF65-F5344CB8AC3E}">
        <p14:creationId xmlns:p14="http://schemas.microsoft.com/office/powerpoint/2010/main" val="299323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494928"/>
          </a:xfrm>
        </p:spPr>
        <p:txBody>
          <a:bodyPr>
            <a:normAutofit fontScale="90000"/>
          </a:bodyPr>
          <a:lstStyle/>
          <a:p>
            <a:r>
              <a:rPr lang="cs-CZ" dirty="0"/>
              <a:t>9?				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9888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Není jen jeden </a:t>
            </a:r>
            <a:r>
              <a:rPr lang="cs-CZ" b="1" dirty="0"/>
              <a:t>J Dvořák</a:t>
            </a:r>
            <a:r>
              <a:rPr lang="cs-CZ" dirty="0"/>
              <a:t>…</a:t>
            </a:r>
          </a:p>
          <a:p>
            <a:r>
              <a:rPr lang="cs-CZ" dirty="0"/>
              <a:t>Jiří Dvořák, Jan Dvořák, Jaroslav Dvořák, …..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285293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neznáme autora, vyhledat publikace bývá složitější. </a:t>
            </a:r>
          </a:p>
          <a:p>
            <a:r>
              <a:rPr lang="cs-CZ" dirty="0"/>
              <a:t>Můžeme si pomoci výběrem kategorie / spoluautorů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3789040"/>
            <a:ext cx="83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Výsledek: </a:t>
            </a:r>
            <a:r>
              <a:rPr lang="cs-CZ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450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/>
              <a:t>Citation</a:t>
            </a:r>
            <a:r>
              <a:rPr lang="cs-CZ" dirty="0"/>
              <a:t> Report     Hirschův index (H-index)</a:t>
            </a:r>
            <a:br>
              <a:rPr lang="cs-CZ" dirty="0"/>
            </a:br>
            <a:r>
              <a:rPr lang="cs-CZ" dirty="0"/>
              <a:t>			- </a:t>
            </a:r>
            <a:r>
              <a:rPr lang="cs-CZ" sz="1800" dirty="0">
                <a:latin typeface="+mn-lt"/>
                <a:ea typeface="+mn-ea"/>
                <a:cs typeface="+mn-cs"/>
              </a:rPr>
              <a:t>vyjadřuje citovanost publikací autora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25" y="2934073"/>
            <a:ext cx="6638925" cy="24479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55892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Vyhledáme </a:t>
            </a:r>
            <a:r>
              <a:rPr lang="cs-CZ" u="sng" dirty="0">
                <a:solidFill>
                  <a:srgbClr val="FF0000"/>
                </a:solidFill>
              </a:rPr>
              <a:t>všechny</a:t>
            </a:r>
            <a:r>
              <a:rPr lang="cs-CZ" dirty="0">
                <a:solidFill>
                  <a:srgbClr val="FF0000"/>
                </a:solidFill>
              </a:rPr>
              <a:t> publikace autora, u kterého chceme zjistit H index</a:t>
            </a:r>
          </a:p>
        </p:txBody>
      </p:sp>
    </p:spTree>
    <p:extLst>
      <p:ext uri="{BB962C8B-B14F-4D97-AF65-F5344CB8AC3E}">
        <p14:creationId xmlns:p14="http://schemas.microsoft.com/office/powerpoint/2010/main" val="285449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24853"/>
            <a:ext cx="8382000" cy="44005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5661248"/>
            <a:ext cx="85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dirty="0">
                <a:solidFill>
                  <a:srgbClr val="FF0000"/>
                </a:solidFill>
              </a:rPr>
              <a:t>Zkontrolujeme seznam (popř. odstraníme články, které tam nepatří)</a:t>
            </a:r>
          </a:p>
        </p:txBody>
      </p:sp>
    </p:spTree>
    <p:extLst>
      <p:ext uri="{BB962C8B-B14F-4D97-AF65-F5344CB8AC3E}">
        <p14:creationId xmlns:p14="http://schemas.microsoft.com/office/powerpoint/2010/main" val="231908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4671392"/>
          </a:xfrm>
        </p:spPr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br>
              <a:rPr lang="cs-CZ" dirty="0"/>
            </a:br>
            <a:r>
              <a:rPr lang="cs-CZ" dirty="0"/>
              <a:t>JCR</a:t>
            </a:r>
            <a:br>
              <a:rPr lang="cs-CZ" dirty="0"/>
            </a:br>
            <a:r>
              <a:rPr lang="cs-CZ" dirty="0"/>
              <a:t>IF AIS</a:t>
            </a:r>
            <a:br>
              <a:rPr lang="cs-CZ" dirty="0"/>
            </a:br>
            <a:r>
              <a:rPr lang="cs-CZ" dirty="0" err="1"/>
              <a:t>scopus</a:t>
            </a:r>
            <a:br>
              <a:rPr lang="cs-CZ" dirty="0"/>
            </a:br>
            <a:r>
              <a:rPr lang="cs-CZ" dirty="0" err="1"/>
              <a:t>kvartily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0" y="1290029"/>
            <a:ext cx="82010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13356"/>
            <a:ext cx="6256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677"/>
            <a:ext cx="9158287" cy="5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IF    x   AIS </a:t>
            </a:r>
            <a:r>
              <a:rPr lang="cs-CZ" sz="2000" dirty="0">
                <a:latin typeface="+mn-lt"/>
                <a:ea typeface="+mn-ea"/>
                <a:cs typeface="+mn-cs"/>
              </a:rPr>
              <a:t>fld.czu.cz-věda a výzkum-projekty-interní projekty-výzvy FLD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276872"/>
            <a:ext cx="8172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-8792"/>
            <a:ext cx="5664659" cy="68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AD6205-CE1C-49DC-8A97-3F35DFAA9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81AE438-2963-4C03-9772-910AE31676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16EC10-D0E1-4656-8308-1C6183BF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1" y="142528"/>
            <a:ext cx="9144000" cy="67154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A18CB96-5B52-47BA-9D74-3B783F97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74" y="908721"/>
            <a:ext cx="4410075" cy="29813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2E684B4-8EB2-4589-AA40-A8109519B61B}"/>
              </a:ext>
            </a:extLst>
          </p:cNvPr>
          <p:cNvSpPr/>
          <p:nvPr/>
        </p:nvSpPr>
        <p:spPr>
          <a:xfrm>
            <a:off x="971600" y="5805264"/>
            <a:ext cx="1584176" cy="10527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56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Mezinárodní citační databáze poskytovaná společností </a:t>
            </a:r>
            <a:r>
              <a:rPr lang="cs-CZ" dirty="0" err="1"/>
              <a:t>Clarivate</a:t>
            </a:r>
            <a:r>
              <a:rPr lang="cs-CZ" dirty="0"/>
              <a:t> </a:t>
            </a:r>
            <a:r>
              <a:rPr lang="cs-CZ" dirty="0" err="1"/>
              <a:t>Analytics</a:t>
            </a:r>
            <a:endParaRPr lang="cs-CZ" dirty="0"/>
          </a:p>
          <a:p>
            <a:r>
              <a:rPr lang="cs-CZ" dirty="0"/>
              <a:t>Přístup odkudkoliv</a:t>
            </a:r>
          </a:p>
          <a:p>
            <a:r>
              <a:rPr lang="cs-CZ" dirty="0"/>
              <a:t>Přihlašovací údaje stejné jako do univerzitních systémů</a:t>
            </a:r>
          </a:p>
          <a:p>
            <a:r>
              <a:rPr lang="cs-CZ" dirty="0"/>
              <a:t>Výstupy s IF (pro určení kvality publikací)</a:t>
            </a:r>
          </a:p>
          <a:p>
            <a:r>
              <a:rPr lang="cs-CZ" dirty="0"/>
              <a:t>Články, </a:t>
            </a:r>
            <a:r>
              <a:rPr lang="cs-CZ" dirty="0" err="1"/>
              <a:t>review</a:t>
            </a:r>
            <a:r>
              <a:rPr lang="cs-CZ" dirty="0"/>
              <a:t>,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, …..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t="1431"/>
          <a:stretch/>
        </p:blipFill>
        <p:spPr>
          <a:xfrm>
            <a:off x="4618574" y="1268760"/>
            <a:ext cx="4057882" cy="5006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4127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se dostat do databáze?</a:t>
            </a:r>
          </a:p>
          <a:p>
            <a:r>
              <a:rPr lang="cs-CZ" dirty="0"/>
              <a:t>	</a:t>
            </a:r>
          </a:p>
          <a:p>
            <a:pPr algn="ctr"/>
            <a:r>
              <a:rPr lang="cs-CZ" u="sng" dirty="0"/>
              <a:t>www.infozdroje.czu.cz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1" y="2924944"/>
            <a:ext cx="355804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6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r="769"/>
          <a:stretch/>
        </p:blipFill>
        <p:spPr>
          <a:xfrm>
            <a:off x="257175" y="1490662"/>
            <a:ext cx="8563297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664896" cy="4298032"/>
          </a:xfrm>
        </p:spPr>
        <p:txBody>
          <a:bodyPr numCol="2">
            <a:no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Search Fields</a:t>
            </a:r>
          </a:p>
          <a:p>
            <a:endParaRPr lang="en-US" sz="1600" dirty="0"/>
          </a:p>
          <a:p>
            <a:pPr algn="l"/>
            <a:r>
              <a:rPr lang="en-US" sz="1600" dirty="0"/>
              <a:t>    Topic</a:t>
            </a:r>
          </a:p>
          <a:p>
            <a:pPr algn="l"/>
            <a:r>
              <a:rPr lang="en-US" sz="1600" b="1" dirty="0"/>
              <a:t>    </a:t>
            </a:r>
            <a:r>
              <a:rPr lang="en-US" sz="1600" b="1" dirty="0">
                <a:solidFill>
                  <a:schemeClr val="tx1"/>
                </a:solidFill>
              </a:rPr>
              <a:t>Title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b="1" dirty="0">
                <a:solidFill>
                  <a:schemeClr val="tx1"/>
                </a:solidFill>
              </a:rPr>
              <a:t>Author</a:t>
            </a:r>
          </a:p>
          <a:p>
            <a:pPr algn="l"/>
            <a:r>
              <a:rPr lang="en-US" sz="1600" dirty="0"/>
              <a:t>    Author Identifiers</a:t>
            </a:r>
          </a:p>
          <a:p>
            <a:pPr algn="l"/>
            <a:r>
              <a:rPr lang="en-US" sz="1600" dirty="0"/>
              <a:t>    All Fields</a:t>
            </a:r>
          </a:p>
          <a:p>
            <a:pPr algn="l"/>
            <a:r>
              <a:rPr lang="en-US" sz="1600" dirty="0"/>
              <a:t>    Group Author</a:t>
            </a:r>
          </a:p>
          <a:p>
            <a:pPr algn="l"/>
            <a:r>
              <a:rPr lang="en-US" sz="1600" dirty="0"/>
              <a:t>    Editor</a:t>
            </a:r>
          </a:p>
          <a:p>
            <a:pPr algn="l"/>
            <a:r>
              <a:rPr lang="en-US" sz="1600" dirty="0"/>
              <a:t>    </a:t>
            </a:r>
            <a:r>
              <a:rPr lang="en-US" sz="1600" b="1" dirty="0">
                <a:solidFill>
                  <a:schemeClr val="tx1"/>
                </a:solidFill>
              </a:rPr>
              <a:t>Publication Name</a:t>
            </a:r>
          </a:p>
          <a:p>
            <a:pPr algn="l"/>
            <a:r>
              <a:rPr lang="en-US" sz="1600" dirty="0"/>
              <a:t>    DOI</a:t>
            </a:r>
          </a:p>
          <a:p>
            <a:pPr algn="l"/>
            <a:r>
              <a:rPr lang="en-US" sz="1600" dirty="0"/>
              <a:t>    Year Published</a:t>
            </a:r>
          </a:p>
          <a:p>
            <a:pPr algn="l"/>
            <a:r>
              <a:rPr lang="en-US" sz="1600" dirty="0"/>
              <a:t>    Address</a:t>
            </a:r>
          </a:p>
          <a:p>
            <a:pPr algn="l"/>
            <a:r>
              <a:rPr lang="en-US" sz="1600" dirty="0"/>
              <a:t>   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algn="just"/>
            <a:r>
              <a:rPr lang="en-US" sz="1600" dirty="0"/>
              <a:t> </a:t>
            </a:r>
            <a:r>
              <a:rPr lang="cs-CZ" sz="1600" dirty="0"/>
              <a:t>   </a:t>
            </a:r>
            <a:r>
              <a:rPr lang="en-US" sz="1600" b="1" dirty="0">
                <a:solidFill>
                  <a:schemeClr val="tx1"/>
                </a:solidFill>
              </a:rPr>
              <a:t>Organizations-Enhanced</a:t>
            </a:r>
          </a:p>
          <a:p>
            <a:pPr algn="just"/>
            <a:r>
              <a:rPr lang="en-US" sz="1600" dirty="0"/>
              <a:t>  </a:t>
            </a:r>
            <a:r>
              <a:rPr lang="cs-CZ" sz="1600" dirty="0"/>
              <a:t>  </a:t>
            </a:r>
            <a:r>
              <a:rPr lang="en-US" sz="1600" dirty="0"/>
              <a:t>Conference</a:t>
            </a:r>
          </a:p>
          <a:p>
            <a:pPr algn="just"/>
            <a:r>
              <a:rPr lang="en-US" sz="1600" dirty="0"/>
              <a:t>    Language</a:t>
            </a:r>
          </a:p>
          <a:p>
            <a:pPr algn="just"/>
            <a:r>
              <a:rPr lang="en-US" sz="1600" dirty="0"/>
              <a:t>    Document Type</a:t>
            </a:r>
          </a:p>
          <a:p>
            <a:pPr algn="just"/>
            <a:r>
              <a:rPr lang="en-US" sz="1600" dirty="0"/>
              <a:t>    Funding Agency</a:t>
            </a:r>
          </a:p>
          <a:p>
            <a:pPr algn="just"/>
            <a:r>
              <a:rPr lang="en-US" sz="1600" dirty="0"/>
              <a:t>    Grant Number</a:t>
            </a:r>
          </a:p>
          <a:p>
            <a:pPr algn="just"/>
            <a:r>
              <a:rPr lang="en-US" sz="1600" dirty="0"/>
              <a:t>    Accession Number</a:t>
            </a:r>
          </a:p>
          <a:p>
            <a:pPr algn="just"/>
            <a:r>
              <a:rPr lang="en-US" sz="1600" dirty="0"/>
              <a:t>    PubMed ID</a:t>
            </a: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260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47434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4926"/>
              </p:ext>
            </p:extLst>
          </p:nvPr>
        </p:nvGraphicFramePr>
        <p:xfrm>
          <a:off x="457200" y="1397002"/>
          <a:ext cx="8229600" cy="469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7094781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632577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50568948"/>
                    </a:ext>
                  </a:extLst>
                </a:gridCol>
              </a:tblGrid>
              <a:tr h="93925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Zastupuje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33295"/>
                  </a:ext>
                </a:extLst>
              </a:tr>
              <a:tr h="9392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Libovolný</a:t>
                      </a:r>
                      <a:r>
                        <a:rPr lang="cs-CZ" baseline="0" dirty="0"/>
                        <a:t> počet znaků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Hydroxy</a:t>
                      </a:r>
                      <a:r>
                        <a:rPr lang="cs-CZ" dirty="0"/>
                        <a:t>*= </a:t>
                      </a:r>
                      <a:r>
                        <a:rPr lang="cs-CZ" dirty="0" err="1"/>
                        <a:t>hydroxylase</a:t>
                      </a:r>
                      <a:r>
                        <a:rPr lang="cs-CZ" dirty="0"/>
                        <a:t>,</a:t>
                      </a:r>
                    </a:p>
                    <a:p>
                      <a:r>
                        <a:rPr lang="cs-CZ" dirty="0" err="1"/>
                        <a:t>Hydroxydopamine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hydroxyethyl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54020"/>
                  </a:ext>
                </a:extLst>
              </a:tr>
              <a:tr h="939259">
                <a:tc>
                  <a:txBody>
                    <a:bodyPr/>
                    <a:lstStyle/>
                    <a:p>
                      <a:pPr algn="ctr"/>
                      <a:r>
                        <a:rPr lang="cs-CZ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Pouze 1 znak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En?oblast</a:t>
                      </a:r>
                      <a:r>
                        <a:rPr lang="cs-CZ" dirty="0"/>
                        <a:t>= entoblast, endoblast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11847"/>
                  </a:ext>
                </a:extLst>
              </a:tr>
              <a:tr h="939259">
                <a:tc>
                  <a:txBody>
                    <a:bodyPr/>
                    <a:lstStyle/>
                    <a:p>
                      <a:pPr algn="ctr"/>
                      <a:r>
                        <a:rPr lang="cs-CZ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Žádný nebo 1 znak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eight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$=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eight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eighth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eighty</a:t>
                      </a:r>
                      <a:endParaRPr lang="cs-CZ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94821"/>
                  </a:ext>
                </a:extLst>
              </a:tr>
              <a:tr h="939259">
                <a:tc>
                  <a:txBody>
                    <a:bodyPr/>
                    <a:lstStyle/>
                    <a:p>
                      <a:pPr algn="ctr"/>
                      <a:r>
                        <a:rPr lang="cs-CZ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   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Přesná fráze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48478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Logické operátory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2708921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AND	vyhledá všechny dokumenty, které obsahují obě slova</a:t>
            </a:r>
          </a:p>
          <a:p>
            <a:endParaRPr lang="cs-CZ" dirty="0"/>
          </a:p>
          <a:p>
            <a:r>
              <a:rPr lang="cs-CZ" dirty="0"/>
              <a:t>OR	vyhledá dokumenty, které obsahují alespoň jedno ze zadaných slov</a:t>
            </a:r>
          </a:p>
          <a:p>
            <a:endParaRPr lang="cs-CZ" dirty="0"/>
          </a:p>
          <a:p>
            <a:r>
              <a:rPr lang="cs-CZ" dirty="0"/>
              <a:t>NOT	vyloučí z výsledků záznamy obsahující zadané slovo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46531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Více u Mgr. Dominika Bláhy – SIC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68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4743400"/>
          </a:xfrm>
        </p:spPr>
        <p:txBody>
          <a:bodyPr/>
          <a:lstStyle/>
          <a:p>
            <a:pPr algn="l"/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10" y="4042115"/>
            <a:ext cx="2228850" cy="174307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74" y="4042115"/>
            <a:ext cx="2103311" cy="171684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751" y="4042115"/>
            <a:ext cx="2143889" cy="1743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268215"/>
            <a:ext cx="7648575" cy="20478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31" y="3397771"/>
            <a:ext cx="1409700" cy="342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89" y="4042115"/>
            <a:ext cx="144893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08026"/>
      </p:ext>
    </p:extLst>
  </p:cSld>
  <p:clrMapOvr>
    <a:masterClrMapping/>
  </p:clrMapOvr>
</p:sld>
</file>

<file path=ppt/theme/theme1.xml><?xml version="1.0" encoding="utf-8"?>
<a:theme xmlns:a="http://schemas.openxmlformats.org/drawingml/2006/main" name="CZU_2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1">
    <a:dk1>
      <a:srgbClr val="000000"/>
    </a:dk1>
    <a:lt1>
      <a:sysClr val="window" lastClr="FFFFFF"/>
    </a:lt1>
    <a:dk2>
      <a:srgbClr val="008000"/>
    </a:dk2>
    <a:lt2>
      <a:srgbClr val="EEECE1"/>
    </a:lt2>
    <a:accent1>
      <a:srgbClr val="669900"/>
    </a:accent1>
    <a:accent2>
      <a:srgbClr val="7AAF71"/>
    </a:accent2>
    <a:accent3>
      <a:srgbClr val="9BBB59"/>
    </a:accent3>
    <a:accent4>
      <a:srgbClr val="CFFF70"/>
    </a:accent4>
    <a:accent5>
      <a:srgbClr val="6DC44E"/>
    </a:accent5>
    <a:accent6>
      <a:srgbClr val="9CD86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FLD_A2_CZ</Template>
  <TotalTime>891</TotalTime>
  <Words>260</Words>
  <Application>Microsoft Office PowerPoint</Application>
  <PresentationFormat>Předvádění na obrazovce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CZU_2</vt:lpstr>
      <vt:lpstr>Obsahové stránky</vt:lpstr>
      <vt:lpstr>Motiv Office</vt:lpstr>
      <vt:lpstr>Metodologie výzkumu   2019</vt:lpstr>
      <vt:lpstr>Prezentace aplikace PowerPoint</vt:lpstr>
      <vt:lpstr>Web of Science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  <vt:lpstr>Cvičení</vt:lpstr>
      <vt:lpstr>9?    </vt:lpstr>
      <vt:lpstr>Citation Report     Hirschův index (H-index)    - vyjadřuje citovanost publikací autora</vt:lpstr>
      <vt:lpstr>Prezentace aplikace PowerPoint</vt:lpstr>
      <vt:lpstr>Journal Citation Reports JCR IF AIS scopus kvartily</vt:lpstr>
      <vt:lpstr>Prezentace aplikace PowerPoint</vt:lpstr>
      <vt:lpstr>Prezentace aplikace PowerPoint</vt:lpstr>
      <vt:lpstr>IF    x   AIS fld.czu.cz-věda a výzkum-projekty-interní projekty-výzvy FLD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výzkumu</dc:title>
  <dc:creator>Zachová Romana</dc:creator>
  <cp:lastModifiedBy>Zachová Romana</cp:lastModifiedBy>
  <cp:revision>81</cp:revision>
  <cp:lastPrinted>2019-12-05T07:15:06Z</cp:lastPrinted>
  <dcterms:created xsi:type="dcterms:W3CDTF">2018-12-03T13:33:02Z</dcterms:created>
  <dcterms:modified xsi:type="dcterms:W3CDTF">2019-12-05T08:33:41Z</dcterms:modified>
  <cp:contentStatus/>
</cp:coreProperties>
</file>